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6" r:id="rId1"/>
  </p:sldMasterIdLst>
  <p:notesMasterIdLst>
    <p:notesMasterId r:id="rId15"/>
  </p:notesMasterIdLst>
  <p:sldIdLst>
    <p:sldId id="256" r:id="rId2"/>
    <p:sldId id="268" r:id="rId3"/>
    <p:sldId id="258" r:id="rId4"/>
    <p:sldId id="259" r:id="rId5"/>
    <p:sldId id="263" r:id="rId6"/>
    <p:sldId id="264" r:id="rId7"/>
    <p:sldId id="269" r:id="rId8"/>
    <p:sldId id="265" r:id="rId9"/>
    <p:sldId id="267" r:id="rId10"/>
    <p:sldId id="266" r:id="rId11"/>
    <p:sldId id="270" r:id="rId12"/>
    <p:sldId id="262" r:id="rId13"/>
    <p:sldId id="27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FF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01C5DA-98E7-5D44-B67E-4B85CA58781F}" v="386" dt="2022-01-08T19:18:56.28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cob Roan" userId="33988ab5fd1e8017" providerId="LiveId" clId="{0301C5DA-98E7-5D44-B67E-4B85CA58781F}"/>
    <pc:docChg chg="custSel addSld modSld">
      <pc:chgData name="Jacob Roan" userId="33988ab5fd1e8017" providerId="LiveId" clId="{0301C5DA-98E7-5D44-B67E-4B85CA58781F}" dt="2022-01-08T19:18:56.282" v="384"/>
      <pc:docMkLst>
        <pc:docMk/>
      </pc:docMkLst>
      <pc:sldChg chg="modSp mod">
        <pc:chgData name="Jacob Roan" userId="33988ab5fd1e8017" providerId="LiveId" clId="{0301C5DA-98E7-5D44-B67E-4B85CA58781F}" dt="2022-01-08T19:05:46.500" v="62" actId="404"/>
        <pc:sldMkLst>
          <pc:docMk/>
          <pc:sldMk cId="2072971780" sldId="256"/>
        </pc:sldMkLst>
        <pc:spChg chg="mod">
          <ac:chgData name="Jacob Roan" userId="33988ab5fd1e8017" providerId="LiveId" clId="{0301C5DA-98E7-5D44-B67E-4B85CA58781F}" dt="2022-01-08T19:05:46.500" v="62" actId="404"/>
          <ac:spMkLst>
            <pc:docMk/>
            <pc:sldMk cId="2072971780" sldId="256"/>
            <ac:spMk id="2" creationId="{8FA07710-2057-4E41-91BE-0FB5349CD188}"/>
          </ac:spMkLst>
        </pc:spChg>
      </pc:sldChg>
      <pc:sldChg chg="addSp delSp modSp new mod setBg">
        <pc:chgData name="Jacob Roan" userId="33988ab5fd1e8017" providerId="LiveId" clId="{0301C5DA-98E7-5D44-B67E-4B85CA58781F}" dt="2022-01-08T19:12:59.694" v="69" actId="207"/>
        <pc:sldMkLst>
          <pc:docMk/>
          <pc:sldMk cId="2948978671" sldId="268"/>
        </pc:sldMkLst>
        <pc:spChg chg="mod">
          <ac:chgData name="Jacob Roan" userId="33988ab5fd1e8017" providerId="LiveId" clId="{0301C5DA-98E7-5D44-B67E-4B85CA58781F}" dt="2022-01-08T19:05:20.449" v="43" actId="20577"/>
          <ac:spMkLst>
            <pc:docMk/>
            <pc:sldMk cId="2948978671" sldId="268"/>
            <ac:spMk id="2" creationId="{A4A70487-CDCB-E746-980C-D00B01917C33}"/>
          </ac:spMkLst>
        </pc:spChg>
        <pc:spChg chg="del">
          <ac:chgData name="Jacob Roan" userId="33988ab5fd1e8017" providerId="LiveId" clId="{0301C5DA-98E7-5D44-B67E-4B85CA58781F}" dt="2022-01-08T19:05:03.384" v="2" actId="26606"/>
          <ac:spMkLst>
            <pc:docMk/>
            <pc:sldMk cId="2948978671" sldId="268"/>
            <ac:spMk id="3" creationId="{9DA1DCF4-D270-D048-8B51-6B2C1DAF15D3}"/>
          </ac:spMkLst>
        </pc:spChg>
        <pc:spChg chg="add">
          <ac:chgData name="Jacob Roan" userId="33988ab5fd1e8017" providerId="LiveId" clId="{0301C5DA-98E7-5D44-B67E-4B85CA58781F}" dt="2022-01-08T19:05:03.384" v="2" actId="26606"/>
          <ac:spMkLst>
            <pc:docMk/>
            <pc:sldMk cId="2948978671" sldId="268"/>
            <ac:spMk id="10" creationId="{81E1224E-6618-482E-BE87-321A7FC1CDE8}"/>
          </ac:spMkLst>
        </pc:spChg>
        <pc:spChg chg="add">
          <ac:chgData name="Jacob Roan" userId="33988ab5fd1e8017" providerId="LiveId" clId="{0301C5DA-98E7-5D44-B67E-4B85CA58781F}" dt="2022-01-08T19:05:03.384" v="2" actId="26606"/>
          <ac:spMkLst>
            <pc:docMk/>
            <pc:sldMk cId="2948978671" sldId="268"/>
            <ac:spMk id="12" creationId="{066346BE-FDB4-4772-A696-0719490ABD64}"/>
          </ac:spMkLst>
        </pc:spChg>
        <pc:spChg chg="add">
          <ac:chgData name="Jacob Roan" userId="33988ab5fd1e8017" providerId="LiveId" clId="{0301C5DA-98E7-5D44-B67E-4B85CA58781F}" dt="2022-01-08T19:05:03.384" v="2" actId="26606"/>
          <ac:spMkLst>
            <pc:docMk/>
            <pc:sldMk cId="2948978671" sldId="268"/>
            <ac:spMk id="14" creationId="{FB92FFCE-0C90-454E-AA25-D4EE9A6C39C5}"/>
          </ac:spMkLst>
        </pc:spChg>
        <pc:graphicFrameChg chg="add del mod">
          <ac:chgData name="Jacob Roan" userId="33988ab5fd1e8017" providerId="LiveId" clId="{0301C5DA-98E7-5D44-B67E-4B85CA58781F}" dt="2022-01-08T19:05:03.384" v="2" actId="26606"/>
          <ac:graphicFrameMkLst>
            <pc:docMk/>
            <pc:sldMk cId="2948978671" sldId="268"/>
            <ac:graphicFrameMk id="4" creationId="{01C93EBA-D787-694F-A635-1063EAAC6B13}"/>
          </ac:graphicFrameMkLst>
        </pc:graphicFrameChg>
        <pc:graphicFrameChg chg="add mod">
          <ac:chgData name="Jacob Roan" userId="33988ab5fd1e8017" providerId="LiveId" clId="{0301C5DA-98E7-5D44-B67E-4B85CA58781F}" dt="2022-01-08T19:12:59.694" v="69" actId="207"/>
          <ac:graphicFrameMkLst>
            <pc:docMk/>
            <pc:sldMk cId="2948978671" sldId="268"/>
            <ac:graphicFrameMk id="7" creationId="{01C93EBA-D787-694F-A635-1063EAAC6B13}"/>
          </ac:graphicFrameMkLst>
        </pc:graphicFrameChg>
      </pc:sldChg>
      <pc:sldChg chg="addSp delSp modSp new mod setBg">
        <pc:chgData name="Jacob Roan" userId="33988ab5fd1e8017" providerId="LiveId" clId="{0301C5DA-98E7-5D44-B67E-4B85CA58781F}" dt="2022-01-08T19:13:43.538" v="123" actId="20577"/>
        <pc:sldMkLst>
          <pc:docMk/>
          <pc:sldMk cId="3946507608" sldId="269"/>
        </pc:sldMkLst>
        <pc:spChg chg="mod">
          <ac:chgData name="Jacob Roan" userId="33988ab5fd1e8017" providerId="LiveId" clId="{0301C5DA-98E7-5D44-B67E-4B85CA58781F}" dt="2022-01-08T19:13:43.538" v="123" actId="20577"/>
          <ac:spMkLst>
            <pc:docMk/>
            <pc:sldMk cId="3946507608" sldId="269"/>
            <ac:spMk id="2" creationId="{7D5F82AD-FC33-E74A-AF6A-680145D5352D}"/>
          </ac:spMkLst>
        </pc:spChg>
        <pc:spChg chg="del">
          <ac:chgData name="Jacob Roan" userId="33988ab5fd1e8017" providerId="LiveId" clId="{0301C5DA-98E7-5D44-B67E-4B85CA58781F}" dt="2022-01-08T19:12:34.137" v="66" actId="26606"/>
          <ac:spMkLst>
            <pc:docMk/>
            <pc:sldMk cId="3946507608" sldId="269"/>
            <ac:spMk id="3" creationId="{10529E8B-3726-EB41-A2B0-D01C1F46CFAA}"/>
          </ac:spMkLst>
        </pc:spChg>
        <pc:spChg chg="add">
          <ac:chgData name="Jacob Roan" userId="33988ab5fd1e8017" providerId="LiveId" clId="{0301C5DA-98E7-5D44-B67E-4B85CA58781F}" dt="2022-01-08T19:12:34.137" v="66" actId="26606"/>
          <ac:spMkLst>
            <pc:docMk/>
            <pc:sldMk cId="3946507608" sldId="269"/>
            <ac:spMk id="10" creationId="{81E1224E-6618-482E-BE87-321A7FC1CDE8}"/>
          </ac:spMkLst>
        </pc:spChg>
        <pc:spChg chg="add">
          <ac:chgData name="Jacob Roan" userId="33988ab5fd1e8017" providerId="LiveId" clId="{0301C5DA-98E7-5D44-B67E-4B85CA58781F}" dt="2022-01-08T19:12:34.137" v="66" actId="26606"/>
          <ac:spMkLst>
            <pc:docMk/>
            <pc:sldMk cId="3946507608" sldId="269"/>
            <ac:spMk id="12" creationId="{066346BE-FDB4-4772-A696-0719490ABD64}"/>
          </ac:spMkLst>
        </pc:spChg>
        <pc:spChg chg="add">
          <ac:chgData name="Jacob Roan" userId="33988ab5fd1e8017" providerId="LiveId" clId="{0301C5DA-98E7-5D44-B67E-4B85CA58781F}" dt="2022-01-08T19:12:34.137" v="66" actId="26606"/>
          <ac:spMkLst>
            <pc:docMk/>
            <pc:sldMk cId="3946507608" sldId="269"/>
            <ac:spMk id="14" creationId="{FB92FFCE-0C90-454E-AA25-D4EE9A6C39C5}"/>
          </ac:spMkLst>
        </pc:spChg>
        <pc:graphicFrameChg chg="add del mod">
          <ac:chgData name="Jacob Roan" userId="33988ab5fd1e8017" providerId="LiveId" clId="{0301C5DA-98E7-5D44-B67E-4B85CA58781F}" dt="2022-01-08T19:12:34.137" v="66" actId="26606"/>
          <ac:graphicFrameMkLst>
            <pc:docMk/>
            <pc:sldMk cId="3946507608" sldId="269"/>
            <ac:graphicFrameMk id="4" creationId="{FA82765B-CA0F-BA4A-AB94-C1A2E19B4FCF}"/>
          </ac:graphicFrameMkLst>
        </pc:graphicFrameChg>
        <pc:graphicFrameChg chg="add mod">
          <ac:chgData name="Jacob Roan" userId="33988ab5fd1e8017" providerId="LiveId" clId="{0301C5DA-98E7-5D44-B67E-4B85CA58781F}" dt="2022-01-08T19:12:52.087" v="68" actId="207"/>
          <ac:graphicFrameMkLst>
            <pc:docMk/>
            <pc:sldMk cId="3946507608" sldId="269"/>
            <ac:graphicFrameMk id="7" creationId="{FA82765B-CA0F-BA4A-AB94-C1A2E19B4FCF}"/>
          </ac:graphicFrameMkLst>
        </pc:graphicFrameChg>
      </pc:sldChg>
      <pc:sldChg chg="addSp delSp modSp new mod setBg">
        <pc:chgData name="Jacob Roan" userId="33988ab5fd1e8017" providerId="LiveId" clId="{0301C5DA-98E7-5D44-B67E-4B85CA58781F}" dt="2022-01-08T19:16:01.887" v="181" actId="207"/>
        <pc:sldMkLst>
          <pc:docMk/>
          <pc:sldMk cId="4074111947" sldId="270"/>
        </pc:sldMkLst>
        <pc:spChg chg="mod">
          <ac:chgData name="Jacob Roan" userId="33988ab5fd1e8017" providerId="LiveId" clId="{0301C5DA-98E7-5D44-B67E-4B85CA58781F}" dt="2022-01-08T19:15:49.437" v="179" actId="20577"/>
          <ac:spMkLst>
            <pc:docMk/>
            <pc:sldMk cId="4074111947" sldId="270"/>
            <ac:spMk id="2" creationId="{FCDA3E93-5676-C64B-AE7B-0CAAE6A5E63B}"/>
          </ac:spMkLst>
        </pc:spChg>
        <pc:spChg chg="del">
          <ac:chgData name="Jacob Roan" userId="33988ab5fd1e8017" providerId="LiveId" clId="{0301C5DA-98E7-5D44-B67E-4B85CA58781F}" dt="2022-01-08T19:15:26.386" v="127" actId="26606"/>
          <ac:spMkLst>
            <pc:docMk/>
            <pc:sldMk cId="4074111947" sldId="270"/>
            <ac:spMk id="3" creationId="{11E540FF-7DCB-6844-A1B9-AB49C251F4D3}"/>
          </ac:spMkLst>
        </pc:spChg>
        <pc:spChg chg="add">
          <ac:chgData name="Jacob Roan" userId="33988ab5fd1e8017" providerId="LiveId" clId="{0301C5DA-98E7-5D44-B67E-4B85CA58781F}" dt="2022-01-08T19:15:26.386" v="127" actId="26606"/>
          <ac:spMkLst>
            <pc:docMk/>
            <pc:sldMk cId="4074111947" sldId="270"/>
            <ac:spMk id="10" creationId="{81E1224E-6618-482E-BE87-321A7FC1CDE8}"/>
          </ac:spMkLst>
        </pc:spChg>
        <pc:spChg chg="add">
          <ac:chgData name="Jacob Roan" userId="33988ab5fd1e8017" providerId="LiveId" clId="{0301C5DA-98E7-5D44-B67E-4B85CA58781F}" dt="2022-01-08T19:15:26.386" v="127" actId="26606"/>
          <ac:spMkLst>
            <pc:docMk/>
            <pc:sldMk cId="4074111947" sldId="270"/>
            <ac:spMk id="12" creationId="{066346BE-FDB4-4772-A696-0719490ABD64}"/>
          </ac:spMkLst>
        </pc:spChg>
        <pc:spChg chg="add">
          <ac:chgData name="Jacob Roan" userId="33988ab5fd1e8017" providerId="LiveId" clId="{0301C5DA-98E7-5D44-B67E-4B85CA58781F}" dt="2022-01-08T19:15:26.386" v="127" actId="26606"/>
          <ac:spMkLst>
            <pc:docMk/>
            <pc:sldMk cId="4074111947" sldId="270"/>
            <ac:spMk id="14" creationId="{FB92FFCE-0C90-454E-AA25-D4EE9A6C39C5}"/>
          </ac:spMkLst>
        </pc:spChg>
        <pc:graphicFrameChg chg="add del mod">
          <ac:chgData name="Jacob Roan" userId="33988ab5fd1e8017" providerId="LiveId" clId="{0301C5DA-98E7-5D44-B67E-4B85CA58781F}" dt="2022-01-08T19:15:26.386" v="127" actId="26606"/>
          <ac:graphicFrameMkLst>
            <pc:docMk/>
            <pc:sldMk cId="4074111947" sldId="270"/>
            <ac:graphicFrameMk id="4" creationId="{B63DF2DB-C237-5541-88DB-F645CA9F6561}"/>
          </ac:graphicFrameMkLst>
        </pc:graphicFrameChg>
        <pc:graphicFrameChg chg="add mod">
          <ac:chgData name="Jacob Roan" userId="33988ab5fd1e8017" providerId="LiveId" clId="{0301C5DA-98E7-5D44-B67E-4B85CA58781F}" dt="2022-01-08T19:16:01.887" v="181" actId="207"/>
          <ac:graphicFrameMkLst>
            <pc:docMk/>
            <pc:sldMk cId="4074111947" sldId="270"/>
            <ac:graphicFrameMk id="7" creationId="{B63DF2DB-C237-5541-88DB-F645CA9F6561}"/>
          </ac:graphicFrameMkLst>
        </pc:graphicFrameChg>
      </pc:sldChg>
      <pc:sldChg chg="modSp new mod modAnim">
        <pc:chgData name="Jacob Roan" userId="33988ab5fd1e8017" providerId="LiveId" clId="{0301C5DA-98E7-5D44-B67E-4B85CA58781F}" dt="2022-01-08T19:18:56.282" v="384"/>
        <pc:sldMkLst>
          <pc:docMk/>
          <pc:sldMk cId="2676796796" sldId="271"/>
        </pc:sldMkLst>
        <pc:spChg chg="mod">
          <ac:chgData name="Jacob Roan" userId="33988ab5fd1e8017" providerId="LiveId" clId="{0301C5DA-98E7-5D44-B67E-4B85CA58781F}" dt="2022-01-08T19:17:06.356" v="217" actId="20577"/>
          <ac:spMkLst>
            <pc:docMk/>
            <pc:sldMk cId="2676796796" sldId="271"/>
            <ac:spMk id="2" creationId="{0E53E15E-9784-9B4A-8572-20B8143D370A}"/>
          </ac:spMkLst>
        </pc:spChg>
        <pc:spChg chg="mod">
          <ac:chgData name="Jacob Roan" userId="33988ab5fd1e8017" providerId="LiveId" clId="{0301C5DA-98E7-5D44-B67E-4B85CA58781F}" dt="2022-01-08T19:18:46.166" v="383" actId="1076"/>
          <ac:spMkLst>
            <pc:docMk/>
            <pc:sldMk cId="2676796796" sldId="271"/>
            <ac:spMk id="3" creationId="{A1A421A6-DA95-A24A-9EC4-C16199255D03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\\Users\jacobroan\Documents\Projects\Programming\Thinkful\Capstone%201%20Backup\Backup%20Jacob%20Roan%20Capstone%201%20-%20Lariat%20Rental%20Car%20(Protected)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33988ab5fd1e8017/Thinkful%20Data%20Analytics/Capstone%201/Jacob%20Roan%20Capstone%201%20-%20Lariat%20Rental%20Car%20(Unprotected)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\\Users\jacobroan\Documents\Projects\Programming\Thinkful\Capstone%201%20Backup\Backup%20Jacob%20Roan%20Capstone%201%20-%20Lariat%20Rental%20Car%20(Protected)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33988ab5fd1e8017/Thinkful%20Data%20Analytics/Capstone%201/Jacob%20Roan%20Capstone%201%20-%20Lariat%20Rental%20Car%20(Unprotected)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\\Users\jacobroan\Documents\Projects\Programming\Thinkful\Capstone%201%20Backup\Backup%20Jacob%20Roan%20Capstone%201%20-%20Lariat%20Rental%20Car%20(Protected)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33988ab5fd1e8017/Thinkful%20Data%20Analytics/Capstone%201/Jacob%20Roan%20Capstone%201%20-%20Lariat%20Rental%20Car%20(Unprotected)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2018 Revenue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rgbClr val="FFC00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'[Backup Jacob Roan Capstone 1 - Lariat Rental Car (Protected).xlsx]Model'!$G$6,'[Backup Jacob Roan Capstone 1 - Lariat Rental Car (Protected).xlsx]Model'!$G$11</c:f>
              <c:strCache>
                <c:ptCount val="2"/>
                <c:pt idx="0">
                  <c:v>Gross Revenue (projected)</c:v>
                </c:pt>
                <c:pt idx="1">
                  <c:v>Net Revenue (projected)</c:v>
                </c:pt>
              </c:strCache>
            </c:strRef>
          </c:cat>
          <c:val>
            <c:numRef>
              <c:f>'[Backup Jacob Roan Capstone 1 - Lariat Rental Car (Protected).xlsx]Model'!$H$6,'[Backup Jacob Roan Capstone 1 - Lariat Rental Car (Protected).xlsx]Model'!$H$11</c:f>
              <c:numCache>
                <c:formatCode>"$"#,##0</c:formatCode>
                <c:ptCount val="2"/>
                <c:pt idx="0">
                  <c:v>61219793.999999754</c:v>
                </c:pt>
                <c:pt idx="1">
                  <c:v>23986071.970000073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FE4-2847-B0AF-F3A576A0188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57738288"/>
        <c:axId val="657741776"/>
      </c:barChart>
      <c:catAx>
        <c:axId val="6577382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57741776"/>
        <c:crosses val="autoZero"/>
        <c:auto val="1"/>
        <c:lblAlgn val="ctr"/>
        <c:lblOffset val="100"/>
        <c:noMultiLvlLbl val="0"/>
      </c:catAx>
      <c:valAx>
        <c:axId val="6577417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$&quot;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577382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pivotSource>
    <c:name>[Jacob Roan Capstone 1 - Lariat Rental Car (Unprotected).xlsx]pivot_tables!PivotTable19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cap="none" spc="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en-US"/>
              <a:t>Profit Margin Rating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cap="none" spc="50" normalizeH="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j-ea"/>
              <a:cs typeface="+mj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>
              <a:alpha val="70000"/>
            </a:schemeClr>
          </a:solidFill>
          <a:ln>
            <a:noFill/>
          </a:ln>
          <a:effectLst/>
        </c:spPr>
        <c:marker>
          <c:symbol val="circle"/>
          <c:size val="6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>
              <a:alpha val="70000"/>
            </a:schemeClr>
          </a:solidFill>
          <a:ln>
            <a:noFill/>
          </a:ln>
          <a:effectLst/>
        </c:spPr>
      </c:pivotFmt>
      <c:pivotFmt>
        <c:idx val="2"/>
      </c:pivotFmt>
      <c:pivotFmt>
        <c:idx val="3"/>
      </c:pivotFmt>
      <c:pivotFmt>
        <c:idx val="4"/>
      </c:pivotFmt>
      <c:pivotFmt>
        <c:idx val="5"/>
      </c:pivotFmt>
      <c:pivotFmt>
        <c:idx val="6"/>
      </c:pivotFmt>
      <c:pivotFmt>
        <c:idx val="7"/>
      </c:pivotFmt>
      <c:pivotFmt>
        <c:idx val="8"/>
      </c:pivotFmt>
      <c:pivotFmt>
        <c:idx val="9"/>
        <c:spPr>
          <a:solidFill>
            <a:schemeClr val="accent1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>
              <a:alpha val="70000"/>
            </a:schemeClr>
          </a:solidFill>
          <a:ln>
            <a:noFill/>
          </a:ln>
          <a:effectLst/>
        </c:spPr>
      </c:pivotFmt>
      <c:pivotFmt>
        <c:idx val="11"/>
        <c:spPr>
          <a:solidFill>
            <a:schemeClr val="accent1">
              <a:alpha val="70000"/>
            </a:schemeClr>
          </a:solidFill>
          <a:ln>
            <a:noFill/>
          </a:ln>
          <a:effectLst/>
        </c:spPr>
      </c:pivotFmt>
      <c:pivotFmt>
        <c:idx val="12"/>
        <c:spPr>
          <a:solidFill>
            <a:schemeClr val="accent1">
              <a:alpha val="70000"/>
            </a:schemeClr>
          </a:solidFill>
          <a:ln>
            <a:noFill/>
          </a:ln>
          <a:effectLst/>
        </c:spPr>
      </c:pivotFmt>
      <c:pivotFmt>
        <c:idx val="13"/>
        <c:spPr>
          <a:solidFill>
            <a:schemeClr val="accent1">
              <a:alpha val="70000"/>
            </a:schemeClr>
          </a:solidFill>
          <a:ln>
            <a:noFill/>
          </a:ln>
          <a:effectLst/>
        </c:spPr>
      </c:pivotFmt>
      <c:pivotFmt>
        <c:idx val="14"/>
        <c:spPr>
          <a:solidFill>
            <a:schemeClr val="accent1">
              <a:alpha val="70000"/>
            </a:schemeClr>
          </a:solidFill>
          <a:ln>
            <a:noFill/>
          </a:ln>
          <a:effectLst/>
        </c:spPr>
      </c:pivotFmt>
      <c:pivotFmt>
        <c:idx val="15"/>
        <c:spPr>
          <a:solidFill>
            <a:schemeClr val="accent1">
              <a:alpha val="7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>
              <a:alpha val="70000"/>
            </a:schemeClr>
          </a:solidFill>
          <a:ln>
            <a:noFill/>
          </a:ln>
          <a:effectLst/>
        </c:spPr>
      </c:pivotFmt>
      <c:pivotFmt>
        <c:idx val="17"/>
        <c:spPr>
          <a:solidFill>
            <a:schemeClr val="accent1">
              <a:alpha val="70000"/>
            </a:schemeClr>
          </a:solidFill>
          <a:ln>
            <a:noFill/>
          </a:ln>
          <a:effectLst/>
        </c:spPr>
      </c:pivotFmt>
      <c:pivotFmt>
        <c:idx val="18"/>
        <c:spPr>
          <a:solidFill>
            <a:schemeClr val="accent1">
              <a:alpha val="70000"/>
            </a:schemeClr>
          </a:solidFill>
          <a:ln>
            <a:noFill/>
          </a:ln>
          <a:effectLst/>
        </c:spPr>
      </c:pivotFmt>
      <c:pivotFmt>
        <c:idx val="19"/>
        <c:spPr>
          <a:solidFill>
            <a:schemeClr val="accent1">
              <a:alpha val="70000"/>
            </a:schemeClr>
          </a:solidFill>
          <a:ln>
            <a:noFill/>
          </a:ln>
          <a:effectLst/>
        </c:spPr>
      </c:pivotFmt>
      <c:pivotFmt>
        <c:idx val="20"/>
        <c:spPr>
          <a:solidFill>
            <a:schemeClr val="accent1">
              <a:alpha val="70000"/>
            </a:schemeClr>
          </a:solidFill>
          <a:ln>
            <a:noFill/>
          </a:ln>
          <a:effectLst/>
        </c:spP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pivot_tables!$AA$3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>
                <a:alpha val="70000"/>
              </a:scheme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FF0000">
                  <a:alpha val="70000"/>
                </a:srgb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E2AE-3B4A-8014-F91186F06D8C}"/>
              </c:ext>
            </c:extLst>
          </c:dPt>
          <c:dPt>
            <c:idx val="1"/>
            <c:invertIfNegative val="0"/>
            <c:bubble3D val="0"/>
            <c:spPr>
              <a:solidFill>
                <a:srgbClr val="FFC000">
                  <a:alpha val="70000"/>
                </a:srgb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E2AE-3B4A-8014-F91186F06D8C}"/>
              </c:ext>
            </c:extLst>
          </c:dPt>
          <c:dPt>
            <c:idx val="2"/>
            <c:invertIfNegative val="0"/>
            <c:bubble3D val="0"/>
            <c:spPr>
              <a:solidFill>
                <a:srgbClr val="FFFF00">
                  <a:alpha val="70000"/>
                </a:srgb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E2AE-3B4A-8014-F91186F06D8C}"/>
              </c:ext>
            </c:extLst>
          </c:dPt>
          <c:dPt>
            <c:idx val="3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7-E2AE-3B4A-8014-F91186F06D8C}"/>
              </c:ext>
            </c:extLst>
          </c:dPt>
          <c:dPt>
            <c:idx val="4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9-E2AE-3B4A-8014-F91186F06D8C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pivot_tables!$Z$4:$Z$9</c:f>
              <c:strCache>
                <c:ptCount val="5"/>
                <c:pt idx="0">
                  <c:v>1 - Negative</c:v>
                </c:pt>
                <c:pt idx="1">
                  <c:v>2 - Poor (0% or greater)</c:v>
                </c:pt>
                <c:pt idx="2">
                  <c:v>3 - Average (25% or greater)</c:v>
                </c:pt>
                <c:pt idx="3">
                  <c:v>4 - Good (50% or greater)</c:v>
                </c:pt>
                <c:pt idx="4">
                  <c:v>5 - Excellent (75% or better)</c:v>
                </c:pt>
              </c:strCache>
            </c:strRef>
          </c:cat>
          <c:val>
            <c:numRef>
              <c:f>pivot_tables!$AA$4:$AA$9</c:f>
              <c:numCache>
                <c:formatCode>General</c:formatCode>
                <c:ptCount val="5"/>
                <c:pt idx="0">
                  <c:v>51</c:v>
                </c:pt>
                <c:pt idx="1">
                  <c:v>357</c:v>
                </c:pt>
                <c:pt idx="2">
                  <c:v>1975</c:v>
                </c:pt>
                <c:pt idx="3">
                  <c:v>1616</c:v>
                </c:pt>
                <c:pt idx="4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E2AE-3B4A-8014-F91186F06D8C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80"/>
        <c:overlap val="25"/>
        <c:axId val="2124435888"/>
        <c:axId val="747290031"/>
      </c:barChart>
      <c:catAx>
        <c:axId val="21244358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587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none" spc="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47290031"/>
        <c:crosses val="autoZero"/>
        <c:auto val="1"/>
        <c:lblAlgn val="ctr"/>
        <c:lblOffset val="100"/>
        <c:noMultiLvlLbl val="0"/>
      </c:catAx>
      <c:valAx>
        <c:axId val="74729003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spc="2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443588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Strategy 1 vs Previous</a:t>
            </a:r>
            <a:r>
              <a:rPr lang="en-US" baseline="0"/>
              <a:t> Year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Model!$H$4:$H$5</c:f>
              <c:strCache>
                <c:ptCount val="2"/>
                <c:pt idx="0">
                  <c:v>2018 (Baseline)</c:v>
                </c:pt>
              </c:strCache>
            </c:strRef>
          </c:tx>
          <c:spPr>
            <a:solidFill>
              <a:srgbClr val="FFC00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(Model!$G$6,Model!$G$11)</c:f>
              <c:strCache>
                <c:ptCount val="2"/>
                <c:pt idx="0">
                  <c:v>Gross Revenue (projected)</c:v>
                </c:pt>
                <c:pt idx="1">
                  <c:v>Net Revenue (projected)</c:v>
                </c:pt>
              </c:strCache>
            </c:strRef>
          </c:cat>
          <c:val>
            <c:numRef>
              <c:f>(Model!$H$6,Model!$H$11)</c:f>
              <c:numCache>
                <c:formatCode>"$"#,##0</c:formatCode>
                <c:ptCount val="2"/>
                <c:pt idx="0">
                  <c:v>61219793.999999754</c:v>
                </c:pt>
                <c:pt idx="1">
                  <c:v>23986071.970000073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5F5-6B49-8A47-9E5108079EA8}"/>
            </c:ext>
          </c:extLst>
        </c:ser>
        <c:ser>
          <c:idx val="5"/>
          <c:order val="1"/>
          <c:tx>
            <c:strRef>
              <c:f>Model!$I$4:$I$5</c:f>
              <c:strCache>
                <c:ptCount val="2"/>
                <c:pt idx="0">
                  <c:v>Strategy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(Model!$G$6,Model!$G$11)</c:f>
              <c:strCache>
                <c:ptCount val="2"/>
                <c:pt idx="0">
                  <c:v>Gross Revenue (projected)</c:v>
                </c:pt>
                <c:pt idx="1">
                  <c:v>Net Revenue (projected)</c:v>
                </c:pt>
              </c:strCache>
            </c:strRef>
          </c:cat>
          <c:val>
            <c:numRef>
              <c:f>(Model!$I$6,Model!$I$11)</c:f>
              <c:numCache>
                <c:formatCode>"$"#,##0</c:formatCode>
                <c:ptCount val="2"/>
                <c:pt idx="0">
                  <c:v>69011822.529999763</c:v>
                </c:pt>
                <c:pt idx="1">
                  <c:v>50763178.42189984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5F5-6B49-8A47-9E5108079EA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766614752"/>
        <c:axId val="1090639536"/>
      </c:barChart>
      <c:catAx>
        <c:axId val="17666147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90639536"/>
        <c:crosses val="autoZero"/>
        <c:auto val="1"/>
        <c:lblAlgn val="ctr"/>
        <c:lblOffset val="100"/>
        <c:noMultiLvlLbl val="0"/>
      </c:catAx>
      <c:valAx>
        <c:axId val="10906395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$&quot;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6661475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[Jacob Roan Capstone 1 - Lariat Rental Car (Unprotected).xlsx]pivot_tables!PivotTable7</c:name>
    <c:fmtId val="-1"/>
  </c:pivotSource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pivot_tables!$AN$3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rgbClr val="FFC000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00B05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625-AC4E-9946-CC0F2CBE5D52}"/>
              </c:ext>
            </c:extLst>
          </c:dPt>
          <c:dPt>
            <c:idx val="3"/>
            <c:invertIfNegative val="0"/>
            <c:bubble3D val="0"/>
            <c:spPr>
              <a:solidFill>
                <a:srgbClr val="00B05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5625-AC4E-9946-CC0F2CBE5D52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pivot_tables!$AM$4:$AM$16</c:f>
              <c:multiLvlStrCache>
                <c:ptCount val="8"/>
                <c:lvl>
                  <c:pt idx="0">
                    <c:v>F</c:v>
                  </c:pt>
                  <c:pt idx="1">
                    <c:v>M</c:v>
                  </c:pt>
                  <c:pt idx="2">
                    <c:v>F</c:v>
                  </c:pt>
                  <c:pt idx="3">
                    <c:v>M</c:v>
                  </c:pt>
                  <c:pt idx="4">
                    <c:v>F</c:v>
                  </c:pt>
                  <c:pt idx="5">
                    <c:v>M</c:v>
                  </c:pt>
                  <c:pt idx="6">
                    <c:v>F</c:v>
                  </c:pt>
                  <c:pt idx="7">
                    <c:v>M</c:v>
                  </c:pt>
                </c:lvl>
                <c:lvl>
                  <c:pt idx="0">
                    <c:v>25-34</c:v>
                  </c:pt>
                  <c:pt idx="2">
                    <c:v>35-44</c:v>
                  </c:pt>
                  <c:pt idx="4">
                    <c:v>45-54</c:v>
                  </c:pt>
                  <c:pt idx="6">
                    <c:v>55-65</c:v>
                  </c:pt>
                </c:lvl>
              </c:multiLvlStrCache>
            </c:multiLvlStrRef>
          </c:cat>
          <c:val>
            <c:numRef>
              <c:f>pivot_tables!$AN$4:$AN$16</c:f>
              <c:numCache>
                <c:formatCode>0.0000</c:formatCode>
                <c:ptCount val="8"/>
                <c:pt idx="0">
                  <c:v>655.90754207355076</c:v>
                </c:pt>
                <c:pt idx="1">
                  <c:v>645.92022554035714</c:v>
                </c:pt>
                <c:pt idx="2">
                  <c:v>645.16095818449253</c:v>
                </c:pt>
                <c:pt idx="3">
                  <c:v>658.49581741195914</c:v>
                </c:pt>
                <c:pt idx="4">
                  <c:v>650.65708267509217</c:v>
                </c:pt>
                <c:pt idx="5">
                  <c:v>650.79320083682012</c:v>
                </c:pt>
                <c:pt idx="6">
                  <c:v>647.70294482035638</c:v>
                </c:pt>
                <c:pt idx="7">
                  <c:v>644.43786702026898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625-AC4E-9946-CC0F2CBE5D5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191596112"/>
        <c:axId val="1191458160"/>
      </c:barChart>
      <c:catAx>
        <c:axId val="11915961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91458160"/>
        <c:crosses val="autoZero"/>
        <c:auto val="1"/>
        <c:lblAlgn val="ctr"/>
        <c:lblOffset val="100"/>
        <c:noMultiLvlLbl val="0"/>
      </c:catAx>
      <c:valAx>
        <c:axId val="11914581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915961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Strategy 2 vs Previous</a:t>
            </a:r>
            <a:r>
              <a:rPr lang="en-US" baseline="0"/>
              <a:t> Year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Model!$H$4:$H$5</c:f>
              <c:strCache>
                <c:ptCount val="2"/>
                <c:pt idx="0">
                  <c:v>2018 (Baseline)</c:v>
                </c:pt>
              </c:strCache>
            </c:strRef>
          </c:tx>
          <c:spPr>
            <a:solidFill>
              <a:srgbClr val="FFC00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(Model!$G$6,Model!$G$11)</c:f>
              <c:strCache>
                <c:ptCount val="2"/>
                <c:pt idx="0">
                  <c:v>Gross Revenue (projected)</c:v>
                </c:pt>
                <c:pt idx="1">
                  <c:v>Net Revenue (projected)</c:v>
                </c:pt>
              </c:strCache>
            </c:strRef>
          </c:cat>
          <c:val>
            <c:numRef>
              <c:f>(Model!$H$6,Model!$H$11)</c:f>
              <c:numCache>
                <c:formatCode>"$"#,##0</c:formatCode>
                <c:ptCount val="2"/>
                <c:pt idx="0">
                  <c:v>61219793.999999754</c:v>
                </c:pt>
                <c:pt idx="1">
                  <c:v>23986071.970000073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457-9047-9945-EA03F6B1C177}"/>
            </c:ext>
          </c:extLst>
        </c:ser>
        <c:ser>
          <c:idx val="5"/>
          <c:order val="1"/>
          <c:tx>
            <c:strRef>
              <c:f>Model!$J$4</c:f>
              <c:strCache>
                <c:ptCount val="1"/>
                <c:pt idx="0">
                  <c:v>Strategy 2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(Model!$G$6,Model!$G$11)</c:f>
              <c:strCache>
                <c:ptCount val="2"/>
                <c:pt idx="0">
                  <c:v>Gross Revenue (projected)</c:v>
                </c:pt>
                <c:pt idx="1">
                  <c:v>Net Revenue (projected)</c:v>
                </c:pt>
              </c:strCache>
            </c:strRef>
          </c:cat>
          <c:val>
            <c:numRef>
              <c:f>(Model!$J$6,Model!$J$11)</c:f>
              <c:numCache>
                <c:formatCode>"$"#,##0</c:formatCode>
                <c:ptCount val="2"/>
                <c:pt idx="0">
                  <c:v>61273352.016597956</c:v>
                </c:pt>
                <c:pt idx="1">
                  <c:v>34242928.986598022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457-9047-9945-EA03F6B1C17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766614752"/>
        <c:axId val="1090639536"/>
      </c:barChart>
      <c:catAx>
        <c:axId val="17666147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90639536"/>
        <c:crosses val="autoZero"/>
        <c:auto val="1"/>
        <c:lblAlgn val="ctr"/>
        <c:lblOffset val="100"/>
        <c:noMultiLvlLbl val="0"/>
      </c:catAx>
      <c:valAx>
        <c:axId val="10906395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$&quot;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6661475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Net Revenue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1"/>
        <c:ser>
          <c:idx val="0"/>
          <c:order val="0"/>
          <c:invertIfNegative val="0"/>
          <c:dPt>
            <c:idx val="0"/>
            <c:invertIfNegative val="0"/>
            <c:bubble3D val="0"/>
            <c:spPr>
              <a:solidFill>
                <a:srgbClr val="FFC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165F-2849-BA42-4C2AAB1288EE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165F-2849-BA42-4C2AAB1288EE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165F-2849-BA42-4C2AAB1288EE}"/>
              </c:ext>
            </c:extLst>
          </c:dPt>
          <c:dPt>
            <c:idx val="3"/>
            <c:invertIfNegative val="0"/>
            <c:bubble3D val="0"/>
            <c:spPr>
              <a:solidFill>
                <a:srgbClr val="00B05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165F-2849-BA42-4C2AAB1288EE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'[Jacob Roan Capstone 1 - Lariat Rental Car (Unprotected).xlsx]Model'!$H$4:$K$4</c:f>
              <c:strCache>
                <c:ptCount val="4"/>
                <c:pt idx="0">
                  <c:v>2018</c:v>
                </c:pt>
                <c:pt idx="1">
                  <c:v>Strategy 1</c:v>
                </c:pt>
                <c:pt idx="2">
                  <c:v>Strategy 2</c:v>
                </c:pt>
                <c:pt idx="3">
                  <c:v>Combined Strategy</c:v>
                </c:pt>
              </c:strCache>
            </c:strRef>
          </c:cat>
          <c:val>
            <c:numRef>
              <c:f>'[Jacob Roan Capstone 1 - Lariat Rental Car (Unprotected).xlsx]Model'!$H$11:$K$11</c:f>
              <c:numCache>
                <c:formatCode>"$"#,##0</c:formatCode>
                <c:ptCount val="4"/>
                <c:pt idx="0">
                  <c:v>23986071.970000073</c:v>
                </c:pt>
                <c:pt idx="1">
                  <c:v>47978205.696899831</c:v>
                </c:pt>
                <c:pt idx="2">
                  <c:v>34242928.986598022</c:v>
                </c:pt>
                <c:pt idx="3">
                  <c:v>58235062.71349778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165F-2849-BA42-4C2AAB1288E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624730815"/>
        <c:axId val="1591368831"/>
      </c:barChart>
      <c:catAx>
        <c:axId val="162473081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91368831"/>
        <c:crosses val="autoZero"/>
        <c:auto val="1"/>
        <c:lblAlgn val="ctr"/>
        <c:lblOffset val="100"/>
        <c:noMultiLvlLbl val="0"/>
      </c:catAx>
      <c:valAx>
        <c:axId val="159136883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$&quot;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2473081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3">
  <a:schemeClr val="accent1"/>
  <a:schemeClr val="accent1"/>
  <a:schemeClr val="accent1"/>
  <a:schemeClr val="accent1"/>
  <a:schemeClr val="accent1"/>
  <a:schemeClr val="accent1"/>
</cs:colorStyle>
</file>

<file path=ppt/charts/colors2.xml><?xml version="1.0" encoding="utf-8"?>
<cs:colorStyle xmlns:cs="http://schemas.microsoft.com/office/drawing/2012/chartStyle" xmlns:a="http://schemas.openxmlformats.org/drawingml/2006/main" meth="withinLinear" id="3">
  <a:schemeClr val="accent1"/>
  <a:schemeClr val="accent1"/>
  <a:schemeClr val="accent1"/>
  <a:schemeClr val="accent1"/>
  <a:schemeClr val="accent1"/>
  <a:schemeClr val="accent1"/>
</cs:colorStyle>
</file>

<file path=ppt/charts/colors3.xml><?xml version="1.0" encoding="utf-8"?>
<cs:colorStyle xmlns:cs="http://schemas.microsoft.com/office/drawing/2012/chartStyle" xmlns:a="http://schemas.openxmlformats.org/drawingml/2006/main" meth="withinLinear" id="3">
  <a:schemeClr val="accent1"/>
  <a:schemeClr val="accent1"/>
  <a:schemeClr val="accent1"/>
  <a:schemeClr val="accent1"/>
  <a:schemeClr val="accent1"/>
  <a:schemeClr val="accent1"/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withinLinear" id="3">
  <a:schemeClr val="accent1"/>
  <a:schemeClr val="accent1"/>
  <a:schemeClr val="accent1"/>
  <a:schemeClr val="accent1"/>
  <a:schemeClr val="accent1"/>
  <a:schemeClr val="accent1"/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1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587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>
            <a:alpha val="70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1600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svg>
</file>

<file path=ppt/media/image11.png>
</file>

<file path=ppt/media/image12.sv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6105B0-DE2C-744A-B13A-611FF6D747D3}" type="datetimeFigureOut">
              <a:rPr lang="en-US" smtClean="0"/>
              <a:t>1/8/2022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8BAA83-9495-D747-A967-D0355DFB35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7149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BAA83-9495-D747-A967-D0355DFB35B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5995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22880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8573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1558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1436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2651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88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01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26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1/8/2022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6233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5408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5402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1/8/2022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656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5" r:id="rId6"/>
    <p:sldLayoutId id="2147483680" r:id="rId7"/>
    <p:sldLayoutId id="2147483681" r:id="rId8"/>
    <p:sldLayoutId id="2147483682" r:id="rId9"/>
    <p:sldLayoutId id="2147483684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8">
            <a:extLst>
              <a:ext uri="{FF2B5EF4-FFF2-40B4-BE49-F238E27FC236}">
                <a16:creationId xmlns:a16="http://schemas.microsoft.com/office/drawing/2014/main" id="{6CCA5F87-1D1E-45CB-8D83-FC7EEFAD99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C9FBA6-E5B4-6A4C-9313-D3B38C482D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48600" y="4872922"/>
            <a:ext cx="4023360" cy="1208141"/>
          </a:xfrm>
        </p:spPr>
        <p:txBody>
          <a:bodyPr>
            <a:normAutofit/>
          </a:bodyPr>
          <a:lstStyle/>
          <a:p>
            <a:endParaRPr lang="en-US" sz="2000"/>
          </a:p>
        </p:txBody>
      </p:sp>
      <p:sp>
        <p:nvSpPr>
          <p:cNvPr id="20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Cars parked in a line">
            <a:extLst>
              <a:ext uri="{FF2B5EF4-FFF2-40B4-BE49-F238E27FC236}">
                <a16:creationId xmlns:a16="http://schemas.microsoft.com/office/drawing/2014/main" id="{7522B3CF-E629-284B-B979-4B8636CC4E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9132" cy="6858000"/>
          </a:xfrm>
          <a:prstGeom prst="rect">
            <a:avLst/>
          </a:prstGeom>
        </p:spPr>
      </p:pic>
      <p:sp>
        <p:nvSpPr>
          <p:cNvPr id="19" name="Rectangle 10">
            <a:extLst>
              <a:ext uri="{FF2B5EF4-FFF2-40B4-BE49-F238E27FC236}">
                <a16:creationId xmlns:a16="http://schemas.microsoft.com/office/drawing/2014/main" id="{7CCFC2C6-6238-4A2F-93DE-2ADF74AF6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711652" y="0"/>
            <a:ext cx="8480347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A07710-2057-4E41-91BE-0FB5349CD1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51825" y="1601467"/>
            <a:ext cx="4023360" cy="1861064"/>
          </a:xfrm>
        </p:spPr>
        <p:txBody>
          <a:bodyPr anchor="b">
            <a:normAutofit fontScale="90000"/>
          </a:bodyPr>
          <a:lstStyle/>
          <a:p>
            <a:r>
              <a:rPr lang="en-US" sz="4800"/>
              <a:t>2019</a:t>
            </a:r>
            <a:br>
              <a:rPr lang="en-US" sz="3600"/>
            </a:br>
            <a:r>
              <a:rPr lang="en-US" sz="4800"/>
              <a:t>Data</a:t>
            </a:r>
            <a:r>
              <a:rPr lang="en-US" sz="4800" b="0" i="1"/>
              <a:t>-Driven </a:t>
            </a:r>
            <a:r>
              <a:rPr lang="en-US" sz="2200"/>
              <a:t>Revenue Increase Strategies</a:t>
            </a:r>
            <a:endParaRPr lang="en-US" sz="4800"/>
          </a:p>
        </p:txBody>
      </p:sp>
      <p:sp>
        <p:nvSpPr>
          <p:cNvPr id="21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8" name="Picture 3">
            <a:extLst>
              <a:ext uri="{FF2B5EF4-FFF2-40B4-BE49-F238E27FC236}">
                <a16:creationId xmlns:a16="http://schemas.microsoft.com/office/drawing/2014/main" id="{74A60D15-D14A-4D3E-848F-1FE6EE54B61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951825" y="4959651"/>
            <a:ext cx="3698288" cy="1382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9717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F9CE9-FE3C-004B-8283-A978A6F0DB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1690" y="405575"/>
            <a:ext cx="6430414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STRAT2 Results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8FC33028-EE3A-284D-A9D0-63388025A3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5438036"/>
              </p:ext>
            </p:extLst>
          </p:nvPr>
        </p:nvGraphicFramePr>
        <p:xfrm>
          <a:off x="901689" y="2115672"/>
          <a:ext cx="10770358" cy="31017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82902">
                  <a:extLst>
                    <a:ext uri="{9D8B030D-6E8A-4147-A177-3AD203B41FA5}">
                      <a16:colId xmlns:a16="http://schemas.microsoft.com/office/drawing/2014/main" val="4198879793"/>
                    </a:ext>
                  </a:extLst>
                </a:gridCol>
                <a:gridCol w="2337353">
                  <a:extLst>
                    <a:ext uri="{9D8B030D-6E8A-4147-A177-3AD203B41FA5}">
                      <a16:colId xmlns:a16="http://schemas.microsoft.com/office/drawing/2014/main" val="2679562252"/>
                    </a:ext>
                  </a:extLst>
                </a:gridCol>
                <a:gridCol w="2069640">
                  <a:extLst>
                    <a:ext uri="{9D8B030D-6E8A-4147-A177-3AD203B41FA5}">
                      <a16:colId xmlns:a16="http://schemas.microsoft.com/office/drawing/2014/main" val="2006812258"/>
                    </a:ext>
                  </a:extLst>
                </a:gridCol>
                <a:gridCol w="2502100">
                  <a:extLst>
                    <a:ext uri="{9D8B030D-6E8A-4147-A177-3AD203B41FA5}">
                      <a16:colId xmlns:a16="http://schemas.microsoft.com/office/drawing/2014/main" val="22086795"/>
                    </a:ext>
                  </a:extLst>
                </a:gridCol>
                <a:gridCol w="1678363">
                  <a:extLst>
                    <a:ext uri="{9D8B030D-6E8A-4147-A177-3AD203B41FA5}">
                      <a16:colId xmlns:a16="http://schemas.microsoft.com/office/drawing/2014/main" val="1310044072"/>
                    </a:ext>
                  </a:extLst>
                </a:gridCol>
              </a:tblGrid>
              <a:tr h="637900"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n-US" sz="2800" u="none" strike="noStrike">
                          <a:effectLst/>
                        </a:rPr>
                        <a:t>Strategy</a:t>
                      </a:r>
                      <a:r>
                        <a:rPr lang="en-US" sz="2400" u="none" strike="noStrike">
                          <a:effectLst/>
                        </a:rPr>
                        <a:t> 2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7443909"/>
                  </a:ext>
                </a:extLst>
              </a:tr>
              <a:tr h="114822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 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gross rev per rent above average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count of rentals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rental increase from targeted ads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added gross revenue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336615975"/>
                  </a:ext>
                </a:extLst>
              </a:tr>
              <a:tr h="63790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Female 25-34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$6.10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9626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38%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$22,015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F9FF9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604111"/>
                  </a:ext>
                </a:extLst>
              </a:tr>
              <a:tr h="677768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Male 35-44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$8.69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9683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38%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>
                          <a:effectLst/>
                        </a:rPr>
                        <a:t>$31,543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F9FF9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41893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23276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1E1224E-6618-482E-BE87-321A7FC1CD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DA3E93-5676-C64B-AE7B-0CAAE6A5E6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234" y="957447"/>
            <a:ext cx="3383280" cy="4943105"/>
          </a:xfrm>
        </p:spPr>
        <p:txBody>
          <a:bodyPr anchor="ctr">
            <a:normAutofit/>
          </a:bodyPr>
          <a:lstStyle/>
          <a:p>
            <a:r>
              <a:rPr lang="en-US"/>
              <a:t>Strategy 2</a:t>
            </a:r>
            <a:br>
              <a:rPr lang="en-US"/>
            </a:br>
            <a:r>
              <a:rPr lang="en-US"/>
              <a:t>Baseline Comparison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66346BE-FDB4-4772-A696-0719490AB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38126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B92FFCE-0C90-454E-AA25-D4EE9A6C39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9234" y="6163056"/>
            <a:ext cx="338328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B63DF2DB-C237-5541-88DB-F645CA9F656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84982141"/>
              </p:ext>
            </p:extLst>
          </p:nvPr>
        </p:nvGraphicFramePr>
        <p:xfrm>
          <a:off x="4553712" y="621792"/>
          <a:ext cx="6812280" cy="55412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0741119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017517EF-BD4D-4055-BDB4-A322C5356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0ADDB668-2CA4-4D2B-9C34-3487CA33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553" y="304802"/>
            <a:ext cx="11097349" cy="1573149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FFC0CDB2-A516-6A42-95A6-1C314E151C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1690" y="405575"/>
            <a:ext cx="6430414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Net Revenue Results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568BC19-F052-4108-93E1-6A3D1DEC0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784" y="764424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5FD337D-4D6B-4C8B-B6F5-121097E09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130604" y="1071836"/>
            <a:ext cx="1021458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14" name="Chart 13">
            <a:extLst>
              <a:ext uri="{FF2B5EF4-FFF2-40B4-BE49-F238E27FC236}">
                <a16:creationId xmlns:a16="http://schemas.microsoft.com/office/drawing/2014/main" id="{F108BD3F-A2A5-F64E-8B26-ABE524B31E5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29752574"/>
              </p:ext>
            </p:extLst>
          </p:nvPr>
        </p:nvGraphicFramePr>
        <p:xfrm>
          <a:off x="549058" y="1908018"/>
          <a:ext cx="11097349" cy="49499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327071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3E15E-9784-9B4A-8572-20B8143D3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My Recommendation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A421A6-DA95-A24A-9EC4-C16199255D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3182112"/>
            <a:ext cx="10168128" cy="950976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sz="5400" b="1">
                <a:latin typeface="Helvetica" pitchFamily="2" charset="0"/>
              </a:rPr>
              <a:t>The Combined Strategy</a:t>
            </a:r>
          </a:p>
        </p:txBody>
      </p:sp>
    </p:spTree>
    <p:extLst>
      <p:ext uri="{BB962C8B-B14F-4D97-AF65-F5344CB8AC3E}">
        <p14:creationId xmlns:p14="http://schemas.microsoft.com/office/powerpoint/2010/main" val="2676796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1E1224E-6618-482E-BE87-321A7FC1CD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70487-CDCB-E746-980C-D00B01917C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234" y="957447"/>
            <a:ext cx="3383280" cy="4943105"/>
          </a:xfrm>
        </p:spPr>
        <p:txBody>
          <a:bodyPr anchor="ctr">
            <a:normAutofit/>
          </a:bodyPr>
          <a:lstStyle/>
          <a:p>
            <a:r>
              <a:rPr lang="en-US"/>
              <a:t>2018 Revenue (Baseline)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66346BE-FDB4-4772-A696-0719490AB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38126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B92FFCE-0C90-454E-AA25-D4EE9A6C39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9234" y="6163056"/>
            <a:ext cx="338328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01C93EBA-D787-694F-A635-1063EAAC6B1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15325819"/>
              </p:ext>
            </p:extLst>
          </p:nvPr>
        </p:nvGraphicFramePr>
        <p:xfrm>
          <a:off x="4553712" y="621792"/>
          <a:ext cx="6812280" cy="55412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9489786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42FC8-6D5B-C54D-B140-A1DBFAA9C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Overview &amp; Breakdown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B187C5-659E-6646-9691-D8EEE14ABB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43400" y="4437780"/>
            <a:ext cx="3500437" cy="136433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000">
                <a:latin typeface="Helvetica Light" panose="020B0403020202020204" pitchFamily="34" charset="0"/>
              </a:rPr>
              <a:t>Strategy 2</a:t>
            </a:r>
          </a:p>
          <a:p>
            <a:pPr marL="0" indent="0" algn="ctr">
              <a:buNone/>
            </a:pPr>
            <a:r>
              <a:rPr lang="en-US" sz="2000" b="1">
                <a:latin typeface="Helvetica Light" panose="020B0403020202020204" pitchFamily="34" charset="0"/>
              </a:rPr>
              <a:t>Targeted Advertising</a:t>
            </a:r>
          </a:p>
        </p:txBody>
      </p:sp>
      <p:pic>
        <p:nvPicPr>
          <p:cNvPr id="6" name="Picture 5" descr="Young business woman cheering two hands">
            <a:extLst>
              <a:ext uri="{FF2B5EF4-FFF2-40B4-BE49-F238E27FC236}">
                <a16:creationId xmlns:a16="http://schemas.microsoft.com/office/drawing/2014/main" id="{4428B905-2FFA-E04B-A975-92262AAB6D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673681" y="2286435"/>
            <a:ext cx="844637" cy="1974659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4548821-12A3-294B-8E10-B7153A2CAE53}"/>
              </a:ext>
            </a:extLst>
          </p:cNvPr>
          <p:cNvSpPr txBox="1">
            <a:spLocks/>
          </p:cNvSpPr>
          <p:nvPr/>
        </p:nvSpPr>
        <p:spPr>
          <a:xfrm>
            <a:off x="8052461" y="4417822"/>
            <a:ext cx="2964885" cy="1364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>
                <a:latin typeface="Helvetica Light" panose="020B0403020202020204" pitchFamily="34" charset="0"/>
              </a:rPr>
              <a:t>Strategy 3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b="1">
                <a:latin typeface="Helvetica Light" panose="020B0403020202020204" pitchFamily="34" charset="0"/>
              </a:rPr>
              <a:t>Combined Approach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7D776DC-FB31-984F-93DC-46F767A530A4}"/>
              </a:ext>
            </a:extLst>
          </p:cNvPr>
          <p:cNvSpPr txBox="1">
            <a:spLocks/>
          </p:cNvSpPr>
          <p:nvPr/>
        </p:nvSpPr>
        <p:spPr>
          <a:xfrm>
            <a:off x="1174654" y="4437779"/>
            <a:ext cx="2964885" cy="1364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>
                <a:latin typeface="Helvetica Light" panose="020B0403020202020204" pitchFamily="34" charset="0"/>
              </a:rPr>
              <a:t>Strategy 1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b="1">
                <a:latin typeface="Helvetica Light" panose="020B0403020202020204" pitchFamily="34" charset="0"/>
              </a:rPr>
              <a:t>Optimize Inventory</a:t>
            </a:r>
          </a:p>
        </p:txBody>
      </p:sp>
      <p:pic>
        <p:nvPicPr>
          <p:cNvPr id="10" name="Picture 9" descr="Large car parking lot from above">
            <a:extLst>
              <a:ext uri="{FF2B5EF4-FFF2-40B4-BE49-F238E27FC236}">
                <a16:creationId xmlns:a16="http://schemas.microsoft.com/office/drawing/2014/main" id="{6C3122F6-553C-E24F-8989-7368F841653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74654" y="2287881"/>
            <a:ext cx="2964885" cy="1971764"/>
          </a:xfrm>
          <a:prstGeom prst="rect">
            <a:avLst/>
          </a:prstGeom>
        </p:spPr>
      </p:pic>
      <p:pic>
        <p:nvPicPr>
          <p:cNvPr id="13" name="Picture 12" descr="Woman thumbs up">
            <a:extLst>
              <a:ext uri="{FF2B5EF4-FFF2-40B4-BE49-F238E27FC236}">
                <a16:creationId xmlns:a16="http://schemas.microsoft.com/office/drawing/2014/main" id="{E8A569D2-3113-1742-B5B6-E428809E6E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785801" y="2272147"/>
            <a:ext cx="506346" cy="1974659"/>
          </a:xfrm>
          <a:prstGeom prst="rect">
            <a:avLst/>
          </a:prstGeom>
        </p:spPr>
      </p:pic>
      <p:pic>
        <p:nvPicPr>
          <p:cNvPr id="14" name="Picture 13" descr="Businessman counting two">
            <a:extLst>
              <a:ext uri="{FF2B5EF4-FFF2-40B4-BE49-F238E27FC236}">
                <a16:creationId xmlns:a16="http://schemas.microsoft.com/office/drawing/2014/main" id="{D9891313-A9B8-2C42-B86D-30D6609343D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33479" y="2272146"/>
            <a:ext cx="839090" cy="1974659"/>
          </a:xfrm>
          <a:prstGeom prst="rect">
            <a:avLst/>
          </a:prstGeom>
        </p:spPr>
      </p:pic>
      <p:pic>
        <p:nvPicPr>
          <p:cNvPr id="16" name="Picture 15" descr="Upward trend with solid fill">
            <a:extLst>
              <a:ext uri="{FF2B5EF4-FFF2-40B4-BE49-F238E27FC236}">
                <a16:creationId xmlns:a16="http://schemas.microsoft.com/office/drawing/2014/main" id="{44DF0236-50CB-D04F-8107-9168540EC59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8315325" y="2029408"/>
            <a:ext cx="2528888" cy="2528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160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7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DF460-2C46-D541-AEC3-482E2E50A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STRAT1 - </a:t>
            </a:r>
            <a:r>
              <a:rPr lang="en-US" b="0"/>
              <a:t>Optimize Inventory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16AFD8-A7B3-184D-B5E2-7EDDF26339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2422589"/>
          </a:xfrm>
        </p:spPr>
        <p:txBody>
          <a:bodyPr>
            <a:normAutofit/>
          </a:bodyPr>
          <a:lstStyle/>
          <a:p>
            <a:r>
              <a:rPr lang="en-US" sz="3600">
                <a:latin typeface="Helvetica Light" panose="020B0403020202020204" pitchFamily="34" charset="0"/>
              </a:rPr>
              <a:t> Remove lowest profit margin vehicles</a:t>
            </a:r>
          </a:p>
          <a:p>
            <a:pPr marL="0" indent="0">
              <a:buNone/>
            </a:pPr>
            <a:endParaRPr lang="en-US" sz="3600">
              <a:latin typeface="Helvetica Light" panose="020B0403020202020204" pitchFamily="34" charset="0"/>
            </a:endParaRPr>
          </a:p>
          <a:p>
            <a:r>
              <a:rPr lang="en-US" sz="3600">
                <a:latin typeface="Helvetica Light" panose="020B0403020202020204" pitchFamily="34" charset="0"/>
              </a:rPr>
              <a:t> Replace with highest profit margin vehicles</a:t>
            </a:r>
          </a:p>
        </p:txBody>
      </p:sp>
    </p:spTree>
    <p:extLst>
      <p:ext uri="{BB962C8B-B14F-4D97-AF65-F5344CB8AC3E}">
        <p14:creationId xmlns:p14="http://schemas.microsoft.com/office/powerpoint/2010/main" val="370311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49A917-73C4-284E-81B3-061571A76D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US"/>
              <a:t>Count of Cars by Profit Margin Rating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9144"/>
          </a:xfrm>
          <a:prstGeom prst="rect">
            <a:avLst/>
          </a:prstGeom>
          <a:solidFill>
            <a:schemeClr val="tx1">
              <a:lumMod val="65000"/>
              <a:lumOff val="35000"/>
              <a:alpha val="30000"/>
            </a:schemeClr>
          </a:solidFill>
          <a:ln w="9525">
            <a:solidFill>
              <a:schemeClr val="tx1">
                <a:lumMod val="65000"/>
                <a:lumOff val="35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D3FE55FC-576B-4741-A0BB-E5075ADE1F8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96700066"/>
              </p:ext>
            </p:extLst>
          </p:nvPr>
        </p:nvGraphicFramePr>
        <p:xfrm>
          <a:off x="838200" y="1926266"/>
          <a:ext cx="10515600" cy="46757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6" name="Graphic 5" descr="Thumbs Down with solid fill">
            <a:extLst>
              <a:ext uri="{FF2B5EF4-FFF2-40B4-BE49-F238E27FC236}">
                <a16:creationId xmlns:a16="http://schemas.microsoft.com/office/drawing/2014/main" id="{D54C8DF9-6B08-AC4F-ABC9-65FCDECB58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41394" y="4999380"/>
            <a:ext cx="914400" cy="914400"/>
          </a:xfrm>
          <a:prstGeom prst="rect">
            <a:avLst/>
          </a:prstGeom>
        </p:spPr>
      </p:pic>
      <p:pic>
        <p:nvPicPr>
          <p:cNvPr id="11" name="Graphic 10" descr="Thumbs Down with solid fill">
            <a:extLst>
              <a:ext uri="{FF2B5EF4-FFF2-40B4-BE49-F238E27FC236}">
                <a16:creationId xmlns:a16="http://schemas.microsoft.com/office/drawing/2014/main" id="{46BB424D-C453-CE48-8AD0-FE45F85F7E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265394" y="4610972"/>
            <a:ext cx="914400" cy="914400"/>
          </a:xfrm>
          <a:prstGeom prst="rect">
            <a:avLst/>
          </a:prstGeom>
        </p:spPr>
      </p:pic>
      <p:pic>
        <p:nvPicPr>
          <p:cNvPr id="9" name="Graphic 8" descr="Thumbs up sign with solid fill">
            <a:extLst>
              <a:ext uri="{FF2B5EF4-FFF2-40B4-BE49-F238E27FC236}">
                <a16:creationId xmlns:a16="http://schemas.microsoft.com/office/drawing/2014/main" id="{12837CE6-46FF-864B-A1B8-0F86085F286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535271" y="2655512"/>
            <a:ext cx="914400" cy="914400"/>
          </a:xfrm>
          <a:prstGeom prst="rect">
            <a:avLst/>
          </a:prstGeom>
        </p:spPr>
      </p:pic>
      <p:pic>
        <p:nvPicPr>
          <p:cNvPr id="15" name="Graphic 14" descr="Thumbs up sign with solid fill">
            <a:extLst>
              <a:ext uri="{FF2B5EF4-FFF2-40B4-BE49-F238E27FC236}">
                <a16:creationId xmlns:a16="http://schemas.microsoft.com/office/drawing/2014/main" id="{442947EE-8DEF-B54C-B3CA-E1DFB3B1C07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130988" y="478911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895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8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Rectangle 10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52" name="Rectangle 12">
            <a:extLst>
              <a:ext uri="{FF2B5EF4-FFF2-40B4-BE49-F238E27FC236}">
                <a16:creationId xmlns:a16="http://schemas.microsoft.com/office/drawing/2014/main" id="{017517EF-BD4D-4055-BDB4-A322C5356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3" name="Rectangle 14">
            <a:extLst>
              <a:ext uri="{FF2B5EF4-FFF2-40B4-BE49-F238E27FC236}">
                <a16:creationId xmlns:a16="http://schemas.microsoft.com/office/drawing/2014/main" id="{0ADDB668-2CA4-4D2B-9C34-3487CA33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553" y="304802"/>
            <a:ext cx="11097349" cy="1573149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7F9CE9-FE3C-004B-8283-A978A6F0DB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1690" y="405575"/>
            <a:ext cx="6430414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STRAT1 Results</a:t>
            </a:r>
          </a:p>
        </p:txBody>
      </p:sp>
      <p:sp>
        <p:nvSpPr>
          <p:cNvPr id="54" name="Rectangle 16">
            <a:extLst>
              <a:ext uri="{FF2B5EF4-FFF2-40B4-BE49-F238E27FC236}">
                <a16:creationId xmlns:a16="http://schemas.microsoft.com/office/drawing/2014/main" id="{2568BC19-F052-4108-93E1-6A3D1DEC0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784" y="764424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5" name="Rectangle 18">
            <a:extLst>
              <a:ext uri="{FF2B5EF4-FFF2-40B4-BE49-F238E27FC236}">
                <a16:creationId xmlns:a16="http://schemas.microsoft.com/office/drawing/2014/main" id="{D5FD337D-4D6B-4C8B-B6F5-121097E09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130604" y="1071836"/>
            <a:ext cx="1021458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2B8306F-010E-3E4D-B643-85FCC9542DF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21256960"/>
              </p:ext>
            </p:extLst>
          </p:nvPr>
        </p:nvGraphicFramePr>
        <p:xfrm>
          <a:off x="815820" y="2091095"/>
          <a:ext cx="10563826" cy="42062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69915">
                  <a:extLst>
                    <a:ext uri="{9D8B030D-6E8A-4147-A177-3AD203B41FA5}">
                      <a16:colId xmlns:a16="http://schemas.microsoft.com/office/drawing/2014/main" val="2091060309"/>
                    </a:ext>
                  </a:extLst>
                </a:gridCol>
                <a:gridCol w="2752905">
                  <a:extLst>
                    <a:ext uri="{9D8B030D-6E8A-4147-A177-3AD203B41FA5}">
                      <a16:colId xmlns:a16="http://schemas.microsoft.com/office/drawing/2014/main" val="3102507798"/>
                    </a:ext>
                  </a:extLst>
                </a:gridCol>
                <a:gridCol w="2511785">
                  <a:extLst>
                    <a:ext uri="{9D8B030D-6E8A-4147-A177-3AD203B41FA5}">
                      <a16:colId xmlns:a16="http://schemas.microsoft.com/office/drawing/2014/main" val="4224392019"/>
                    </a:ext>
                  </a:extLst>
                </a:gridCol>
                <a:gridCol w="2329221">
                  <a:extLst>
                    <a:ext uri="{9D8B030D-6E8A-4147-A177-3AD203B41FA5}">
                      <a16:colId xmlns:a16="http://schemas.microsoft.com/office/drawing/2014/main" val="1522964965"/>
                    </a:ext>
                  </a:extLst>
                </a:gridCol>
              </a:tblGrid>
              <a:tr h="476179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2600" u="none" strike="noStrike">
                          <a:effectLst/>
                        </a:rPr>
                        <a:t>Strategy 1</a:t>
                      </a:r>
                      <a:endParaRPr lang="en-US" sz="2600" b="0" i="1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242067"/>
                  </a:ext>
                </a:extLst>
              </a:tr>
              <a:tr h="872994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effectLst/>
                        </a:rPr>
                        <a:t> 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</a:rPr>
                        <a:t>bottom percentile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</a:rPr>
                        <a:t>replacement percentile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>
                          <a:effectLst/>
                        </a:rPr>
                        <a:t>result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2219291998"/>
                  </a:ext>
                </a:extLst>
              </a:tr>
              <a:tr h="476179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effectLst/>
                        </a:rPr>
                        <a:t>percentile selected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20%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90%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effectLst/>
                        </a:rPr>
                        <a:t> 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4100622616"/>
                  </a:ext>
                </a:extLst>
              </a:tr>
              <a:tr h="476179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effectLst/>
                        </a:rPr>
                        <a:t>cars to replace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804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804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effectLst/>
                        </a:rPr>
                        <a:t> 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extLst>
                  <a:ext uri="{0D108BD9-81ED-4DB2-BD59-A6C34878D82A}">
                    <a16:rowId xmlns:a16="http://schemas.microsoft.com/office/drawing/2014/main" val="1674542628"/>
                  </a:ext>
                </a:extLst>
              </a:tr>
              <a:tr h="476179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effectLst/>
                        </a:rPr>
                        <a:t>Avg gross rev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$9,289.37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$17,354.76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$8,065.39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F9FF9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0305010"/>
                  </a:ext>
                </a:extLst>
              </a:tr>
              <a:tr h="476179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effectLst/>
                        </a:rPr>
                        <a:t>Avg cost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$7,182.81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$6,163.29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-$1,019.52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F9FF9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3559023"/>
                  </a:ext>
                </a:extLst>
              </a:tr>
              <a:tr h="476179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effectLst/>
                        </a:rPr>
                        <a:t>Sum of avg gross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$7,468,655.00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$13,953,225.03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$6,484,570.03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F9FF9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8574976"/>
                  </a:ext>
                </a:extLst>
              </a:tr>
              <a:tr h="476179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effectLst/>
                        </a:rPr>
                        <a:t>Sum of avg cost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$5,774,976.43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$4,955,281.76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>
                          <a:effectLst/>
                        </a:rPr>
                        <a:t>-$819,694.67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b">
                    <a:solidFill>
                      <a:srgbClr val="F9FF9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90755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660865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1E1224E-6618-482E-BE87-321A7FC1CD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5F82AD-FC33-E74A-AF6A-680145D53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234" y="957447"/>
            <a:ext cx="3383280" cy="4943105"/>
          </a:xfrm>
        </p:spPr>
        <p:txBody>
          <a:bodyPr anchor="ctr">
            <a:normAutofit/>
          </a:bodyPr>
          <a:lstStyle/>
          <a:p>
            <a:r>
              <a:rPr lang="en-US"/>
              <a:t>Strategy 1</a:t>
            </a:r>
            <a:br>
              <a:rPr lang="en-US"/>
            </a:br>
            <a:r>
              <a:rPr lang="en-US"/>
              <a:t>Baseline Comparison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66346BE-FDB4-4772-A696-0719490AB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38126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B92FFCE-0C90-454E-AA25-D4EE9A6C39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9234" y="6163056"/>
            <a:ext cx="338328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FA82765B-CA0F-BA4A-AB94-C1A2E19B4FC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48342530"/>
              </p:ext>
            </p:extLst>
          </p:nvPr>
        </p:nvGraphicFramePr>
        <p:xfrm>
          <a:off x="4553712" y="621792"/>
          <a:ext cx="6812280" cy="55412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9465076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DF460-2C46-D541-AEC3-482E2E50A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STRAT2 – </a:t>
            </a:r>
            <a:r>
              <a:rPr lang="en-US" b="0"/>
              <a:t>Targeted Advertising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16AFD8-A7B3-184D-B5E2-7EDDF26339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2422589"/>
          </a:xfrm>
        </p:spPr>
        <p:txBody>
          <a:bodyPr>
            <a:normAutofit/>
          </a:bodyPr>
          <a:lstStyle/>
          <a:p>
            <a:r>
              <a:rPr lang="en-US" sz="3600">
                <a:latin typeface="Helvetica Light" panose="020B0403020202020204" pitchFamily="34" charset="0"/>
              </a:rPr>
              <a:t>Increase Gross Revenue</a:t>
            </a:r>
          </a:p>
          <a:p>
            <a:pPr marL="0" indent="0">
              <a:buNone/>
            </a:pPr>
            <a:endParaRPr lang="en-US" sz="3600">
              <a:latin typeface="Helvetica Light" panose="020B0403020202020204" pitchFamily="34" charset="0"/>
            </a:endParaRPr>
          </a:p>
          <a:p>
            <a:r>
              <a:rPr lang="en-US" sz="3600">
                <a:latin typeface="Helvetica Light" panose="020B0403020202020204" pitchFamily="34" charset="0"/>
              </a:rPr>
              <a:t>Target highest spending demographics</a:t>
            </a:r>
          </a:p>
        </p:txBody>
      </p:sp>
    </p:spTree>
    <p:extLst>
      <p:ext uri="{BB962C8B-B14F-4D97-AF65-F5344CB8AC3E}">
        <p14:creationId xmlns:p14="http://schemas.microsoft.com/office/powerpoint/2010/main" val="1730726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9A917-73C4-284E-81B3-061571A76D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US"/>
              <a:t>Average Spend by Demographic</a:t>
            </a: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8567B22F-CF59-C04A-B205-82C18CF2D25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22608432"/>
              </p:ext>
            </p:extLst>
          </p:nvPr>
        </p:nvGraphicFramePr>
        <p:xfrm>
          <a:off x="591672" y="2002466"/>
          <a:ext cx="11098304" cy="46757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592005082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Avenir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Widescreen</PresentationFormat>
  <Slides>13</Slides>
  <Notes>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AccentBoxVTI</vt:lpstr>
      <vt:lpstr>2019 Data-Driven Revenue Increase Strategies</vt:lpstr>
      <vt:lpstr>2018 Revenue (Baseline)</vt:lpstr>
      <vt:lpstr>Overview &amp; Breakdown</vt:lpstr>
      <vt:lpstr>STRAT1 - Optimize Inventory</vt:lpstr>
      <vt:lpstr>Count of Cars by Profit Margin Rating</vt:lpstr>
      <vt:lpstr>STRAT1 Results</vt:lpstr>
      <vt:lpstr>Strategy 1 Baseline Comparison</vt:lpstr>
      <vt:lpstr>STRAT2 – Targeted Advertising</vt:lpstr>
      <vt:lpstr>Average Spend by Demographic</vt:lpstr>
      <vt:lpstr>STRAT2 Results</vt:lpstr>
      <vt:lpstr>Strategy 2 Baseline Comparison</vt:lpstr>
      <vt:lpstr>Net Revenue Results</vt:lpstr>
      <vt:lpstr>My Recommendation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Jacob Roan</dc:creator>
  <cp:revision>1</cp:revision>
  <dcterms:created xsi:type="dcterms:W3CDTF">2022-01-04T15:12:33Z</dcterms:created>
  <dcterms:modified xsi:type="dcterms:W3CDTF">2022-01-08T19:18:58Z</dcterms:modified>
</cp:coreProperties>
</file>

<file path=docProps/thumbnail.jpeg>
</file>